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920" autoAdjust="0"/>
  </p:normalViewPr>
  <p:slideViewPr>
    <p:cSldViewPr>
      <p:cViewPr varScale="1">
        <p:scale>
          <a:sx n="93" d="100"/>
          <a:sy n="93" d="100"/>
        </p:scale>
        <p:origin x="15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5E5F-9D0B-483E-8F82-189F0AD6BA73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D07DF-C889-4386-8875-74E6A267C4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7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D07DF-C889-4386-8875-74E6A267C4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9E1BA-1756-451F-9AAA-D2AF081D55F2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BB0A-964E-4A71-B342-8DCCF5FAD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D20E-55DB-4368-A368-B300380A72D0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E32F-E39D-4822-9F27-81B8237DA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2087-32C5-490B-80FE-3DF14C805558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B9FD-6110-42E4-ACB8-0E12495C2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A53F-D16A-425B-BB1C-9C6B954DEEFF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2D83-D86D-4011-A00F-CCA41EB02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956B2-9FA4-45B9-90D8-82E0103379BC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07B33-6B12-4A87-9244-355978C13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44DD-6FD6-4350-88BF-E2096C48FC8B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417EE-513D-4002-A8AA-314A428BB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9DEA6-9FA2-4969-A3D1-DF354724D9C0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9C9C-82B6-465A-A649-DFA874189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3A39-47D4-42E2-9AA9-F4389B234A72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24112-4628-47F8-ADF0-94659E994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101B-05F9-48E6-999E-C9A64E4513C8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2D3A-420D-4FEB-89ED-70729B247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6824-DF65-412C-BAAD-043CFCAB5D6E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AE3B4-A40A-4945-8E6D-B296E7EE7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71D1-4071-4AC1-9102-7DCC36E31399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3D47F-7B56-4E7F-9598-1465BB298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6DE006-DC0A-497E-8F81-69A14F4FD8A1}" type="datetimeFigureOut">
              <a:rPr lang="en-US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B9EA4D-8B59-4E17-94AF-2909854EA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erade Verbindung 13"/>
          <p:cNvCxnSpPr/>
          <p:nvPr/>
        </p:nvCxnSpPr>
        <p:spPr>
          <a:xfrm flipH="1">
            <a:off x="498921" y="692696"/>
            <a:ext cx="1" cy="51752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98921" y="4941168"/>
            <a:ext cx="843076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2" name="Gruppieren 20"/>
          <p:cNvGrpSpPr>
            <a:grpSpLocks/>
          </p:cNvGrpSpPr>
          <p:nvPr/>
        </p:nvGrpSpPr>
        <p:grpSpPr bwMode="auto">
          <a:xfrm>
            <a:off x="643383" y="3798982"/>
            <a:ext cx="357187" cy="598488"/>
            <a:chOff x="785786" y="4044956"/>
            <a:chExt cx="357190" cy="598490"/>
          </a:xfrm>
        </p:grpSpPr>
        <p:pic>
          <p:nvPicPr>
            <p:cNvPr id="2107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08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3,7%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2057" name="Textfeld 34"/>
          <p:cNvSpPr txBox="1">
            <a:spLocks noChangeArrowheads="1"/>
          </p:cNvSpPr>
          <p:nvPr/>
        </p:nvSpPr>
        <p:spPr bwMode="auto">
          <a:xfrm>
            <a:off x="21878" y="5621901"/>
            <a:ext cx="382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-5%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2058" name="Textfeld 35"/>
          <p:cNvSpPr txBox="1">
            <a:spLocks noChangeArrowheads="1"/>
          </p:cNvSpPr>
          <p:nvPr/>
        </p:nvSpPr>
        <p:spPr bwMode="auto">
          <a:xfrm>
            <a:off x="26988" y="2708993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10%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2059" name="Textfeld 36"/>
          <p:cNvSpPr txBox="1">
            <a:spLocks noChangeArrowheads="1"/>
          </p:cNvSpPr>
          <p:nvPr/>
        </p:nvSpPr>
        <p:spPr bwMode="auto">
          <a:xfrm>
            <a:off x="41722" y="4818137"/>
            <a:ext cx="342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0%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2060" name="Textfeld 37"/>
          <p:cNvSpPr txBox="1">
            <a:spLocks noChangeArrowheads="1"/>
          </p:cNvSpPr>
          <p:nvPr/>
        </p:nvSpPr>
        <p:spPr bwMode="auto">
          <a:xfrm>
            <a:off x="48071" y="3842421"/>
            <a:ext cx="3429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5%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2061" name="Textfeld 39"/>
          <p:cNvSpPr txBox="1">
            <a:spLocks noChangeArrowheads="1"/>
          </p:cNvSpPr>
          <p:nvPr/>
        </p:nvSpPr>
        <p:spPr bwMode="auto">
          <a:xfrm>
            <a:off x="14734" y="734195"/>
            <a:ext cx="4095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20%</a:t>
            </a:r>
            <a:endParaRPr lang="en-US" sz="1000" b="1" dirty="0">
              <a:latin typeface="Calibri" pitchFamily="34" charset="0"/>
            </a:endParaRPr>
          </a:p>
        </p:txBody>
      </p:sp>
      <p:sp>
        <p:nvSpPr>
          <p:cNvPr id="2062" name="Textfeld 40"/>
          <p:cNvSpPr txBox="1">
            <a:spLocks noChangeArrowheads="1"/>
          </p:cNvSpPr>
          <p:nvPr/>
        </p:nvSpPr>
        <p:spPr bwMode="auto">
          <a:xfrm>
            <a:off x="28227" y="1700808"/>
            <a:ext cx="409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000" b="1" dirty="0">
                <a:latin typeface="Calibri" pitchFamily="34" charset="0"/>
              </a:rPr>
              <a:t>15%</a:t>
            </a:r>
            <a:endParaRPr lang="en-US" sz="1000" b="1" dirty="0">
              <a:latin typeface="Calibri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>
          <a:xfrm>
            <a:off x="3635896" y="654596"/>
            <a:ext cx="0" cy="51752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>
            <a:off x="1500412" y="1052736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Group 1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4298965" y="1085900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Group 2</a:t>
            </a:r>
          </a:p>
        </p:txBody>
      </p:sp>
      <p:sp>
        <p:nvSpPr>
          <p:cNvPr id="74" name="Rechteck 73"/>
          <p:cNvSpPr/>
          <p:nvPr/>
        </p:nvSpPr>
        <p:spPr>
          <a:xfrm>
            <a:off x="977171" y="-24"/>
            <a:ext cx="66014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Bear </a:t>
            </a:r>
            <a:r>
              <a:rPr lang="de-DE" sz="2800" b="1" dirty="0" err="1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race</a:t>
            </a:r>
            <a:r>
              <a:rPr lang="de-DE" sz="28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de-DE" sz="2800" b="1" dirty="0" err="1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competition</a:t>
            </a:r>
            <a:r>
              <a:rPr lang="de-DE" sz="28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1-8 2018 vs. </a:t>
            </a:r>
            <a:r>
              <a:rPr lang="de-DE" sz="2800" b="1" dirty="0" err="1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py</a:t>
            </a:r>
            <a:endParaRPr lang="de-DE" sz="2800" b="1" dirty="0">
              <a:ln w="1270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75" name="Gruppieren 20"/>
          <p:cNvGrpSpPr>
            <a:grpSpLocks/>
          </p:cNvGrpSpPr>
          <p:nvPr/>
        </p:nvGrpSpPr>
        <p:grpSpPr bwMode="auto">
          <a:xfrm>
            <a:off x="1692648" y="1983271"/>
            <a:ext cx="357187" cy="598488"/>
            <a:chOff x="785786" y="4044956"/>
            <a:chExt cx="357190" cy="598490"/>
          </a:xfrm>
        </p:grpSpPr>
        <p:pic>
          <p:nvPicPr>
            <p:cNvPr id="76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12,3%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8" name="Gruppieren 20"/>
          <p:cNvGrpSpPr>
            <a:grpSpLocks/>
          </p:cNvGrpSpPr>
          <p:nvPr/>
        </p:nvGrpSpPr>
        <p:grpSpPr bwMode="auto">
          <a:xfrm>
            <a:off x="2313015" y="569566"/>
            <a:ext cx="357187" cy="598488"/>
            <a:chOff x="785786" y="4044956"/>
            <a:chExt cx="357190" cy="598490"/>
          </a:xfrm>
        </p:grpSpPr>
        <p:pic>
          <p:nvPicPr>
            <p:cNvPr id="79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28,7</a:t>
              </a:r>
              <a:r>
                <a:rPr lang="de-DE" sz="900" b="1" dirty="0" smtClean="0">
                  <a:solidFill>
                    <a:srgbClr val="00B050"/>
                  </a:solidFill>
                </a:rPr>
                <a:t>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81" name="Gruppieren 20"/>
          <p:cNvGrpSpPr>
            <a:grpSpLocks/>
          </p:cNvGrpSpPr>
          <p:nvPr/>
        </p:nvGrpSpPr>
        <p:grpSpPr bwMode="auto">
          <a:xfrm>
            <a:off x="2602363" y="4657787"/>
            <a:ext cx="357187" cy="598486"/>
            <a:chOff x="785786" y="4044956"/>
            <a:chExt cx="357190" cy="598488"/>
          </a:xfrm>
        </p:grpSpPr>
        <p:pic>
          <p:nvPicPr>
            <p:cNvPr id="82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4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FF0000"/>
                  </a:solidFill>
                </a:rPr>
                <a:t>-1,1%</a:t>
              </a:r>
              <a:endParaRPr lang="de-DE" sz="900" b="1" u="sng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" name="Gruppieren 20"/>
          <p:cNvGrpSpPr>
            <a:grpSpLocks/>
          </p:cNvGrpSpPr>
          <p:nvPr/>
        </p:nvGrpSpPr>
        <p:grpSpPr bwMode="auto">
          <a:xfrm>
            <a:off x="1156726" y="4002004"/>
            <a:ext cx="357188" cy="648071"/>
            <a:chOff x="785785" y="4044958"/>
            <a:chExt cx="357191" cy="648073"/>
          </a:xfrm>
        </p:grpSpPr>
        <p:pic>
          <p:nvPicPr>
            <p:cNvPr id="85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335841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6" name="Text Box 18"/>
            <p:cNvSpPr txBox="1">
              <a:spLocks noChangeArrowheads="1"/>
            </p:cNvSpPr>
            <p:nvPr/>
          </p:nvSpPr>
          <p:spPr bwMode="auto">
            <a:xfrm>
              <a:off x="785785" y="4044958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2,4</a:t>
              </a:r>
              <a:r>
                <a:rPr lang="de-DE" sz="900" b="1" dirty="0" smtClean="0">
                  <a:solidFill>
                    <a:srgbClr val="00B050"/>
                  </a:solidFill>
                </a:rPr>
                <a:t>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0" name="Gruppieren 20"/>
          <p:cNvGrpSpPr>
            <a:grpSpLocks/>
          </p:cNvGrpSpPr>
          <p:nvPr/>
        </p:nvGrpSpPr>
        <p:grpSpPr bwMode="auto">
          <a:xfrm>
            <a:off x="4301412" y="3191566"/>
            <a:ext cx="357188" cy="634009"/>
            <a:chOff x="785785" y="4344195"/>
            <a:chExt cx="357191" cy="634010"/>
          </a:xfrm>
        </p:grpSpPr>
        <p:pic>
          <p:nvPicPr>
            <p:cNvPr id="91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621015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785785" y="4344195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6,2%</a:t>
              </a:r>
              <a:endParaRPr lang="de-DE" sz="900" b="1" dirty="0" smtClean="0">
                <a:solidFill>
                  <a:srgbClr val="00B050"/>
                </a:solidFill>
              </a:endParaRPr>
            </a:p>
            <a:p>
              <a:pPr algn="ctr" defTabSz="762000"/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3" name="Gruppieren 20"/>
          <p:cNvGrpSpPr>
            <a:grpSpLocks/>
          </p:cNvGrpSpPr>
          <p:nvPr/>
        </p:nvGrpSpPr>
        <p:grpSpPr bwMode="auto">
          <a:xfrm>
            <a:off x="5143131" y="1885244"/>
            <a:ext cx="357188" cy="598489"/>
            <a:chOff x="785785" y="4044956"/>
            <a:chExt cx="357191" cy="598491"/>
          </a:xfrm>
        </p:grpSpPr>
        <p:pic>
          <p:nvPicPr>
            <p:cNvPr id="94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5" y="4286257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12,9%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6" name="Gruppieren 20"/>
          <p:cNvGrpSpPr>
            <a:grpSpLocks/>
          </p:cNvGrpSpPr>
          <p:nvPr/>
        </p:nvGrpSpPr>
        <p:grpSpPr bwMode="auto">
          <a:xfrm>
            <a:off x="4745934" y="2488875"/>
            <a:ext cx="357187" cy="598488"/>
            <a:chOff x="785786" y="4044956"/>
            <a:chExt cx="357190" cy="598490"/>
          </a:xfrm>
        </p:grpSpPr>
        <p:pic>
          <p:nvPicPr>
            <p:cNvPr id="97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9,6%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9" name="Gruppieren 20"/>
          <p:cNvGrpSpPr>
            <a:grpSpLocks/>
          </p:cNvGrpSpPr>
          <p:nvPr/>
        </p:nvGrpSpPr>
        <p:grpSpPr bwMode="auto">
          <a:xfrm>
            <a:off x="3145773" y="3284984"/>
            <a:ext cx="357187" cy="598488"/>
            <a:chOff x="785786" y="4044956"/>
            <a:chExt cx="357190" cy="598490"/>
          </a:xfrm>
        </p:grpSpPr>
        <p:pic>
          <p:nvPicPr>
            <p:cNvPr id="100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6,4%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2" name="Gruppieren 20"/>
          <p:cNvGrpSpPr>
            <a:grpSpLocks/>
          </p:cNvGrpSpPr>
          <p:nvPr/>
        </p:nvGrpSpPr>
        <p:grpSpPr bwMode="auto">
          <a:xfrm>
            <a:off x="5809876" y="1286754"/>
            <a:ext cx="357188" cy="598490"/>
            <a:chOff x="785785" y="4044956"/>
            <a:chExt cx="357191" cy="598492"/>
          </a:xfrm>
        </p:grpSpPr>
        <p:pic>
          <p:nvPicPr>
            <p:cNvPr id="103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5" y="4286258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15,2%</a:t>
              </a:r>
            </a:p>
            <a:p>
              <a:pPr algn="ctr" defTabSz="762000"/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0" name="Gruppieren 20"/>
          <p:cNvGrpSpPr>
            <a:grpSpLocks/>
          </p:cNvGrpSpPr>
          <p:nvPr/>
        </p:nvGrpSpPr>
        <p:grpSpPr bwMode="auto">
          <a:xfrm>
            <a:off x="7390415" y="450453"/>
            <a:ext cx="357187" cy="598488"/>
            <a:chOff x="785786" y="4044956"/>
            <a:chExt cx="357190" cy="598490"/>
          </a:xfrm>
        </p:grpSpPr>
        <p:pic>
          <p:nvPicPr>
            <p:cNvPr id="71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24,6%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3" name="Gruppieren 20"/>
          <p:cNvGrpSpPr>
            <a:grpSpLocks/>
          </p:cNvGrpSpPr>
          <p:nvPr/>
        </p:nvGrpSpPr>
        <p:grpSpPr bwMode="auto">
          <a:xfrm>
            <a:off x="7876206" y="209154"/>
            <a:ext cx="357188" cy="648072"/>
            <a:chOff x="785785" y="3995370"/>
            <a:chExt cx="357191" cy="648074"/>
          </a:xfrm>
        </p:grpSpPr>
        <p:pic>
          <p:nvPicPr>
            <p:cNvPr id="114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5" y="4286254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5" name="Text Box 18"/>
            <p:cNvSpPr txBox="1">
              <a:spLocks noChangeArrowheads="1"/>
            </p:cNvSpPr>
            <p:nvPr/>
          </p:nvSpPr>
          <p:spPr bwMode="auto">
            <a:xfrm>
              <a:off x="785786" y="3995370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51,1%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7" name="Gruppieren 20"/>
          <p:cNvGrpSpPr>
            <a:grpSpLocks/>
          </p:cNvGrpSpPr>
          <p:nvPr/>
        </p:nvGrpSpPr>
        <p:grpSpPr bwMode="auto">
          <a:xfrm>
            <a:off x="6380536" y="548680"/>
            <a:ext cx="357187" cy="598488"/>
            <a:chOff x="785786" y="4044956"/>
            <a:chExt cx="357190" cy="598490"/>
          </a:xfrm>
        </p:grpSpPr>
        <p:pic>
          <p:nvPicPr>
            <p:cNvPr id="68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22%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3632946" y="6608385"/>
            <a:ext cx="21323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Total </a:t>
            </a:r>
            <a:r>
              <a:rPr lang="de-DE" sz="1050" b="1" dirty="0" err="1" smtClean="0"/>
              <a:t>Sales</a:t>
            </a:r>
            <a:r>
              <a:rPr lang="de-DE" sz="1050" b="1" dirty="0" smtClean="0"/>
              <a:t> 2017: 29.772 TEUR</a:t>
            </a:r>
          </a:p>
        </p:txBody>
      </p:sp>
      <p:grpSp>
        <p:nvGrpSpPr>
          <p:cNvPr id="110" name="Gruppieren 20"/>
          <p:cNvGrpSpPr>
            <a:grpSpLocks/>
          </p:cNvGrpSpPr>
          <p:nvPr/>
        </p:nvGrpSpPr>
        <p:grpSpPr bwMode="auto">
          <a:xfrm>
            <a:off x="3803929" y="2629014"/>
            <a:ext cx="357187" cy="598488"/>
            <a:chOff x="785786" y="4044956"/>
            <a:chExt cx="357190" cy="598490"/>
          </a:xfrm>
        </p:grpSpPr>
        <p:pic>
          <p:nvPicPr>
            <p:cNvPr id="111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8,6%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3" name="Gruppieren 20"/>
          <p:cNvGrpSpPr>
            <a:grpSpLocks/>
          </p:cNvGrpSpPr>
          <p:nvPr/>
        </p:nvGrpSpPr>
        <p:grpSpPr bwMode="auto">
          <a:xfrm>
            <a:off x="8341042" y="1814367"/>
            <a:ext cx="357187" cy="598487"/>
            <a:chOff x="785786" y="4044956"/>
            <a:chExt cx="357190" cy="598489"/>
          </a:xfrm>
        </p:grpSpPr>
        <p:pic>
          <p:nvPicPr>
            <p:cNvPr id="64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5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12,7%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6" name="Gruppieren 20"/>
          <p:cNvGrpSpPr>
            <a:grpSpLocks/>
          </p:cNvGrpSpPr>
          <p:nvPr/>
        </p:nvGrpSpPr>
        <p:grpSpPr bwMode="auto">
          <a:xfrm>
            <a:off x="8681024" y="335382"/>
            <a:ext cx="357187" cy="598488"/>
            <a:chOff x="785786" y="4044956"/>
            <a:chExt cx="357190" cy="598490"/>
          </a:xfrm>
        </p:grpSpPr>
        <p:pic>
          <p:nvPicPr>
            <p:cNvPr id="87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00B050"/>
                  </a:solidFill>
                </a:rPr>
                <a:t>45,0%</a:t>
              </a:r>
              <a:endParaRPr lang="de-DE" sz="900" b="1" u="sng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73" name="Gerade Verbindung 72"/>
          <p:cNvCxnSpPr/>
          <p:nvPr/>
        </p:nvCxnSpPr>
        <p:spPr>
          <a:xfrm>
            <a:off x="6228184" y="702221"/>
            <a:ext cx="0" cy="51752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>
          <a:xfrm>
            <a:off x="7153671" y="1154583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Group </a:t>
            </a:r>
            <a:r>
              <a:rPr lang="de-DE" sz="1400" dirty="0"/>
              <a:t>3</a:t>
            </a:r>
            <a:endParaRPr lang="de-DE" sz="1400" dirty="0" smtClean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81653"/>
              </p:ext>
            </p:extLst>
          </p:nvPr>
        </p:nvGraphicFramePr>
        <p:xfrm>
          <a:off x="-66453" y="6036884"/>
          <a:ext cx="9282735" cy="59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Worksheet" r:id="rId5" imgW="10736513" imgH="678267" progId="Excel.Sheet.12">
                  <p:embed/>
                </p:oleObj>
              </mc:Choice>
              <mc:Fallback>
                <p:oleObj name="Worksheet" r:id="rId5" imgW="10736513" imgH="6782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66453" y="6036884"/>
                        <a:ext cx="9282735" cy="592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" name="Gruppieren 20"/>
          <p:cNvGrpSpPr>
            <a:grpSpLocks/>
          </p:cNvGrpSpPr>
          <p:nvPr/>
        </p:nvGrpSpPr>
        <p:grpSpPr bwMode="auto">
          <a:xfrm>
            <a:off x="6904531" y="4641924"/>
            <a:ext cx="357187" cy="598488"/>
            <a:chOff x="785786" y="4044956"/>
            <a:chExt cx="357190" cy="598490"/>
          </a:xfrm>
        </p:grpSpPr>
        <p:pic>
          <p:nvPicPr>
            <p:cNvPr id="108" name="Picture 16" descr="Baer"/>
            <p:cNvPicPr>
              <a:picLocks noChangeAspect="1" noChangeArrowheads="1"/>
            </p:cNvPicPr>
            <p:nvPr/>
          </p:nvPicPr>
          <p:blipFill>
            <a:blip r:embed="rId4" cstate="print"/>
            <a:srcRect l="8099" t="8099" r="5400" b="5400"/>
            <a:stretch>
              <a:fillRect/>
            </a:stretch>
          </p:blipFill>
          <p:spPr bwMode="auto">
            <a:xfrm>
              <a:off x="785786" y="4286256"/>
              <a:ext cx="357190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" name="Text Box 18"/>
            <p:cNvSpPr txBox="1">
              <a:spLocks noChangeArrowheads="1"/>
            </p:cNvSpPr>
            <p:nvPr/>
          </p:nvSpPr>
          <p:spPr bwMode="auto">
            <a:xfrm>
              <a:off x="785786" y="4044956"/>
              <a:ext cx="357190" cy="24130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762000"/>
              <a:r>
                <a:rPr lang="de-DE" sz="900" b="1" dirty="0" smtClean="0">
                  <a:solidFill>
                    <a:srgbClr val="FF0000"/>
                  </a:solidFill>
                </a:rPr>
                <a:t>-0,8%</a:t>
              </a:r>
              <a:endParaRPr lang="de-DE" sz="900" b="1" u="sng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84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7158" y="214290"/>
            <a:ext cx="86613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Rules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devided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Countries in 3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potential 2016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cumulated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rate on </a:t>
            </a:r>
            <a:r>
              <a:rPr lang="de-DE" dirty="0" err="1" smtClean="0"/>
              <a:t>net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trade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base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awards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Awards</a:t>
            </a:r>
            <a:endParaRPr lang="de-DE" u="sng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Every </a:t>
            </a:r>
            <a:r>
              <a:rPr lang="de-DE" dirty="0" err="1" smtClean="0"/>
              <a:t>quarter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will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rewarded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/>
              <a:t>1.000 EUR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</a:p>
          <a:p>
            <a:r>
              <a:rPr lang="de-DE" dirty="0"/>
              <a:t>   750 EUR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lang="de-DE" dirty="0"/>
          </a:p>
          <a:p>
            <a:endParaRPr lang="de-DE" dirty="0" smtClean="0">
              <a:solidFill>
                <a:schemeClr val="tx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r>
              <a:rPr lang="de-DE" dirty="0" smtClean="0"/>
              <a:t>The </a:t>
            </a:r>
            <a:r>
              <a:rPr lang="de-DE" dirty="0" err="1" smtClean="0"/>
              <a:t>awards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influence</a:t>
            </a:r>
            <a:r>
              <a:rPr lang="de-DE" dirty="0" smtClean="0"/>
              <a:t> on </a:t>
            </a:r>
            <a:r>
              <a:rPr lang="de-DE" dirty="0" err="1" smtClean="0"/>
              <a:t>sales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>
                <a:sym typeface="Wingdings" pitchFamily="2" charset="2"/>
              </a:rPr>
              <a:t> (Sales/Brand </a:t>
            </a:r>
            <a:r>
              <a:rPr lang="de-DE" dirty="0" err="1" smtClean="0">
                <a:sym typeface="Wingdings" pitchFamily="2" charset="2"/>
              </a:rPr>
              <a:t>manager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 err="1" smtClean="0">
                <a:sym typeface="Wingdings" pitchFamily="2" charset="2"/>
              </a:rPr>
              <a:t>sales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force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 err="1" smtClean="0">
                <a:sym typeface="Wingdings" pitchFamily="2" charset="2"/>
              </a:rPr>
              <a:t>merchandiser</a:t>
            </a:r>
            <a:r>
              <a:rPr lang="de-DE" dirty="0" smtClean="0">
                <a:sym typeface="Wingdings" pitchFamily="2" charset="2"/>
              </a:rPr>
              <a:t> etc.)</a:t>
            </a:r>
          </a:p>
          <a:p>
            <a:pPr>
              <a:buFont typeface="Wingdings"/>
              <a:buChar char="à"/>
            </a:pPr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Share </a:t>
            </a:r>
            <a:r>
              <a:rPr lang="de-DE" dirty="0" err="1" smtClean="0">
                <a:sym typeface="Wingdings" pitchFamily="2" charset="2"/>
              </a:rPr>
              <a:t>results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monthly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with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your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employees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to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increase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the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motivation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efforts</a:t>
            </a:r>
            <a:endParaRPr lang="de-DE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71660D270C64F5BBB8F27F5E85BE6370" val="FHP\hde4dsz;a6246e31-3bae-4d70-9c76-3c1249389625;internal;2017-09-13T11:40:34;;|"/>
  <p:tag name="A71660D270C64F5BBB8F27F5E85BE630" val="1"/>
  <p:tag name="ISFOXLABELINGONTITLEPAGESET" val="True"/>
  <p:tag name="ISFOXDOCUMENTCLASSIFICATIONVERSION" val="1"/>
  <p:tag name="ISFOXLABELUSERINTERACTION" val="True"/>
  <p:tag name="ISFOXCLASSIFICATIONID" val="a6246e31-3bae-4d70-9c76-3c1249389625"/>
  <p:tag name="ISFOXCLASSIFICATIONNAME" val="internal"/>
  <p:tag name="ISFOXSHOWCLASSIFICATIONREQUESTDIALOG" val="False"/>
  <p:tag name="ISFOXOLDCLASSIFICATIONID" val="a6246e31-3bae-4d70-9c76-3c1249389625"/>
  <p:tag name="ISFOXCLASSIFICATIONINKEYWORDS" val="internal"/>
  <p:tag name="ISFOXDOVERSIONINGONSAVE" val="0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Larissa-Design</vt:lpstr>
      <vt:lpstr>Worksheet</vt:lpstr>
      <vt:lpstr>PowerPoint Presentation</vt:lpstr>
      <vt:lpstr>PowerPoint Presentation</vt:lpstr>
    </vt:vector>
  </TitlesOfParts>
  <Company>Freudenberg Haushaltsprodukte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Scholz, Daniel</dc:creator>
  <cp:keywords>internal;</cp:keywords>
  <cp:lastModifiedBy>Scholz, Daniel</cp:lastModifiedBy>
  <cp:revision>655</cp:revision>
  <dcterms:created xsi:type="dcterms:W3CDTF">2010-03-03T08:37:05Z</dcterms:created>
  <dcterms:modified xsi:type="dcterms:W3CDTF">2018-09-10T08:24:59Z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71660d270c64f5bbb8f27ffa23">
    <vt:bool>false</vt:bool>
  </property>
  <property fmtid="{D5CDD505-2E9C-101B-9397-08002B2CF9AE}" pid="3" name="ISFOXClassification">
    <vt:lpwstr>internal</vt:lpwstr>
  </property>
</Properties>
</file>